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swald" panose="00000500000000000000" pitchFamily="2" charset="-52"/>
      <p:regular r:id="rId28"/>
      <p:bold r:id="rId29"/>
    </p:embeddedFont>
    <p:embeddedFont>
      <p:font typeface="Oswald SemiBold" panose="00000700000000000000" pitchFamily="2" charset="-52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FC96F-9685-4C34-8195-081A3057C854}" v="335" dt="2023-12-11T06:35:44.264"/>
    <p1510:client id="{E2D12198-D8EC-43F1-BBF9-DDABF022806C}" v="97" dt="2023-12-11T05:36:51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7" autoAdjust="0"/>
  </p:normalViewPr>
  <p:slideViewPr>
    <p:cSldViewPr snapToGrid="0">
      <p:cViewPr>
        <p:scale>
          <a:sx n="100" d="100"/>
          <a:sy n="100" d="100"/>
        </p:scale>
        <p:origin x="1914" y="10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C717E8F-8F99-94E1-E971-9577449630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ABF1D80-9794-F235-C6AF-C70526817A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2DFF-7BBC-447D-A25D-1E4466307738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FE7CDD-D268-1D54-34F7-4BFA942100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78ADAF4-AA78-088B-DD2D-FB4419AC48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49A5B-CF55-4CAE-92B4-8C8CC46D19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78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0E4243-E9B5-980F-5256-0479E2CCB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2C143-12F3-4179-A02F-9CCC9A68120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d24b099f6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d24b099f6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54c734ed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54c734ed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54c734ed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54c734ed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54c734ed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54c734ed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54c734ed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54c734ed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54c734ed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54c734ed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4c734ed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54c734ed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4c734ed7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54c734ed7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7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54c734ed7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54c734ed7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3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d24b099f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d24b099f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d24dbb3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d24dbb3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4c734e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4c734e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4c734ed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54c734ed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54c734e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54c734e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54c734ed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54c734ed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4c734ed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4c734ed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54c734ed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54c734ed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&lt;#&gt;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637166-E114-FF8A-3384-45F16A581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ru-RU"/>
              <a:t>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&lt;#&gt;</a:t>
            </a:r>
            <a:endParaRPr lang="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slow">
    <p:push/>
  </p:transition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5"/>
          <p:cNvCxnSpPr/>
          <p:nvPr/>
        </p:nvCxnSpPr>
        <p:spPr>
          <a:xfrm>
            <a:off x="284100" y="366713"/>
            <a:ext cx="8575800" cy="0"/>
          </a:xfrm>
          <a:prstGeom prst="straightConnector1">
            <a:avLst/>
          </a:prstGeom>
          <a:noFill/>
          <a:ln w="19050" cap="rnd" cmpd="sng">
            <a:solidFill>
              <a:srgbClr val="FFFFF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5"/>
          <p:cNvSpPr txBox="1"/>
          <p:nvPr/>
        </p:nvSpPr>
        <p:spPr>
          <a:xfrm>
            <a:off x="294375" y="809150"/>
            <a:ext cx="632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2D4EFF"/>
                </a:solidFill>
                <a:latin typeface="Oswald"/>
                <a:ea typeface="Oswald"/>
                <a:cs typeface="Oswald"/>
                <a:sym typeface="Oswald"/>
              </a:rPr>
              <a:t>Презентация проекта авиакомпании</a:t>
            </a:r>
            <a:endParaRPr sz="700">
              <a:solidFill>
                <a:srgbClr val="2D4E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94369" y="93620"/>
            <a:ext cx="603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grpSp>
        <p:nvGrpSpPr>
          <p:cNvPr id="132" name="Google Shape;132;p25"/>
          <p:cNvGrpSpPr/>
          <p:nvPr/>
        </p:nvGrpSpPr>
        <p:grpSpPr>
          <a:xfrm rot="1573467">
            <a:off x="6932535" y="434314"/>
            <a:ext cx="2295832" cy="2560390"/>
            <a:chOff x="13498268" y="4706175"/>
            <a:chExt cx="5704257" cy="6347475"/>
          </a:xfrm>
        </p:grpSpPr>
        <p:sp>
          <p:nvSpPr>
            <p:cNvPr id="133" name="Google Shape;133;p25"/>
            <p:cNvSpPr/>
            <p:nvPr/>
          </p:nvSpPr>
          <p:spPr>
            <a:xfrm>
              <a:off x="17050625" y="8901750"/>
              <a:ext cx="2151900" cy="21519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14272275" y="8284500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6602093" y="6143775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5288575" y="9743825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3498268" y="9419500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6111000" y="7962175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17946900" y="7516500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17341650" y="4706175"/>
              <a:ext cx="1853100" cy="18531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5"/>
          <p:cNvGrpSpPr/>
          <p:nvPr/>
        </p:nvGrpSpPr>
        <p:grpSpPr>
          <a:xfrm rot="3764266">
            <a:off x="7389622" y="2606687"/>
            <a:ext cx="2295706" cy="2560250"/>
            <a:chOff x="13498268" y="4706175"/>
            <a:chExt cx="5704257" cy="6347475"/>
          </a:xfrm>
        </p:grpSpPr>
        <p:sp>
          <p:nvSpPr>
            <p:cNvPr id="142" name="Google Shape;142;p25"/>
            <p:cNvSpPr/>
            <p:nvPr/>
          </p:nvSpPr>
          <p:spPr>
            <a:xfrm>
              <a:off x="17050625" y="8901750"/>
              <a:ext cx="2151900" cy="21519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14272275" y="8284500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16602093" y="6143775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15288575" y="9743825"/>
              <a:ext cx="906600" cy="906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3498268" y="9419500"/>
              <a:ext cx="415500" cy="4155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16111000" y="7962175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7946900" y="7516500"/>
              <a:ext cx="642600" cy="6426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17341650" y="4706175"/>
              <a:ext cx="1853100" cy="1853100"/>
            </a:xfrm>
            <a:prstGeom prst="ellipse">
              <a:avLst/>
            </a:prstGeom>
            <a:solidFill>
              <a:srgbClr val="2D4EFF"/>
            </a:solidFill>
            <a:ln w="9525" cap="flat" cmpd="sng">
              <a:solidFill>
                <a:srgbClr val="2D4E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25"/>
          <p:cNvSpPr/>
          <p:nvPr/>
        </p:nvSpPr>
        <p:spPr>
          <a:xfrm>
            <a:off x="8988338" y="2766275"/>
            <a:ext cx="603900" cy="6039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94378" y="4168875"/>
            <a:ext cx="39444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Выполнено: Нургалеевой 21веб-1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84107" y="3417800"/>
            <a:ext cx="4868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Предмет: МДК 05.02. Разработка кода информационных систем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284107" y="2878175"/>
            <a:ext cx="4868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Calibri"/>
                <a:ea typeface="Calibri"/>
                <a:cs typeface="Calibri"/>
                <a:sym typeface="Calibri"/>
              </a:rPr>
              <a:t>Тема: презентация программного продукта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Табло рейсов и Информация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88" name="Google Shape;288;p34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Перейдя на страницу табло, пользователь может просмотреть рейсы с их статусами за вчера, сегодня и завтра.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Страница информации содержит ссылки на информацию о компании, правилах и прочем.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075" y="1873600"/>
            <a:ext cx="3983024" cy="2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3F5447BC-E562-7655-76CF-2797CF9A097E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10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5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Помощь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05" name="Google Shape;305;p35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странице Помощь пользователь может просмотреть свои прошлые сообщения службе поддержки  и написать новые.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601" y="1585334"/>
            <a:ext cx="3983024" cy="2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F58C7B10-8FA3-6E92-FB63-A167C6AB4433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11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6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6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Помощь, Табло и Информация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21" name="Google Shape;321;p36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andicam-2023-12-11-08-38-13-774">
            <a:hlinkClick r:id="" action="ppaction://media"/>
            <a:extLst>
              <a:ext uri="{FF2B5EF4-FFF2-40B4-BE49-F238E27FC236}">
                <a16:creationId xmlns:a16="http://schemas.microsoft.com/office/drawing/2014/main" id="{8FA3DBC5-54DE-627A-121F-E8714DCCF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94" y="460754"/>
            <a:ext cx="8850574" cy="4221991"/>
          </a:xfrm>
          <a:prstGeom prst="rect">
            <a:avLst/>
          </a:prstGeom>
        </p:spPr>
      </p:pic>
      <p:sp>
        <p:nvSpPr>
          <p:cNvPr id="3" name="Google Shape;159;p26">
            <a:extLst>
              <a:ext uri="{FF2B5EF4-FFF2-40B4-BE49-F238E27FC236}">
                <a16:creationId xmlns:a16="http://schemas.microsoft.com/office/drawing/2014/main" id="{80DA42FD-F165-964C-1BA0-13399B327CE0}"/>
              </a:ext>
            </a:extLst>
          </p:cNvPr>
          <p:cNvSpPr txBox="1"/>
          <p:nvPr/>
        </p:nvSpPr>
        <p:spPr>
          <a:xfrm>
            <a:off x="8463712" y="4540667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12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7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Каталог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35" name="Google Shape;335;p37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ввода данных в форму поиска на главной, пользователь попадает на страницу каталога, где ему предлагается выбрать нужный рейс и класс. Пользователь не может перейти по недоступному классу.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453" y="1920144"/>
            <a:ext cx="3967402" cy="294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8F3B5623-7BFC-3EA0-3C74-7481D816C258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13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8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8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8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8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8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Билет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52" name="Google Shape;352;p38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Выбрав класс и рейс, пользователь проверяет более подробную информацию о билете.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 и к каталогу.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98" y="2026000"/>
            <a:ext cx="3967402" cy="294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E8D7B1AD-EF26-3249-206D-DE8288404EFF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14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9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Добавление дополнительных услуг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69" name="Google Shape;369;p39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Далее пользователь добавляет по своему усмотрению дополнительные услуги, используя переключатели в правой части и кнопки + и - в раскрывающемся блоке.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152450" y="421515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Также есть возможность вернуться обратно к поиску, к каталогу и к билету.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8" cy="350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198" y="2026000"/>
            <a:ext cx="3967402" cy="2944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32A9179A-D3E3-0BD3-76D1-EDEB40171261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15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9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9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9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94375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</a:rPr>
              <a:t>Процесс поиска и оформления заказа</a:t>
            </a:r>
          </a:p>
        </p:txBody>
      </p:sp>
      <p:sp>
        <p:nvSpPr>
          <p:cNvPr id="369" name="Google Shape;369;p39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bandicam-2023-12-11-10-31-18-392">
            <a:hlinkClick r:id="" action="ppaction://media"/>
            <a:extLst>
              <a:ext uri="{FF2B5EF4-FFF2-40B4-BE49-F238E27FC236}">
                <a16:creationId xmlns:a16="http://schemas.microsoft.com/office/drawing/2014/main" id="{95FA5947-B779-8FB2-ECB5-736BC67E5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422" y="486345"/>
            <a:ext cx="8637326" cy="4008744"/>
          </a:xfrm>
          <a:prstGeom prst="rect">
            <a:avLst/>
          </a:prstGeom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DB747AE7-5710-75E3-7822-419184163A02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16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73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Администратор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5024200" y="107075"/>
            <a:ext cx="38262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ввести нужные данные в окне входа, то можно перейти на страницу администратора, где администратор может искать рейсы в поиске, редактировать найденные рейсы и добавлять новые.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152450" y="4116500"/>
            <a:ext cx="47193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нажатия на карандаш администратор попадает на страницу редактирования информации о рейсе с формой для ввода.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719392" cy="35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F16EA2-2336-B0AD-13E7-B4BAF803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35" y="1700035"/>
            <a:ext cx="3984333" cy="2957122"/>
          </a:xfrm>
          <a:prstGeom prst="rect">
            <a:avLst/>
          </a:prstGeom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C3DDF9EE-CA8F-CB09-C28B-D6A2DBC74E53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17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62614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Аккаунт и окно входа</a:t>
            </a:r>
            <a:endParaRPr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4683006" y="243552"/>
            <a:ext cx="3288820" cy="1697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Если ввести корректные данные в окне входа, то можно перейти на свою страницу аккаунта, где пользователь может увидеть информацию о заказах, изменить фото профиля, имя профиля и т.д.</a:t>
            </a:r>
            <a:endParaRPr lang="ru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8A65237-7C1F-5CC3-5E04-C602E970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" y="559558"/>
            <a:ext cx="4106935" cy="305198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самолет, Путешествие по воздуху&#10;&#10;Автоматически созданное описание">
            <a:extLst>
              <a:ext uri="{FF2B5EF4-FFF2-40B4-BE49-F238E27FC236}">
                <a16:creationId xmlns:a16="http://schemas.microsoft.com/office/drawing/2014/main" id="{6A1C76A3-3EF9-FFA0-E048-B1D38C516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14" y="1979489"/>
            <a:ext cx="4572000" cy="2571750"/>
          </a:xfrm>
          <a:prstGeom prst="rect">
            <a:avLst/>
          </a:prstGeom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5269BE76-B388-7323-FCE6-104389986911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18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684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4504963">
            <a:off x="-514039" y="483773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0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0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0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62614" y="93625"/>
            <a:ext cx="3109200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</a:rPr>
              <a:t>Окна входа и регистрации</a:t>
            </a:r>
          </a:p>
        </p:txBody>
      </p:sp>
      <p:sp>
        <p:nvSpPr>
          <p:cNvPr id="386" name="Google Shape;386;p40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bandicam-2023-12-11-11-32-44-616">
            <a:hlinkClick r:id="" action="ppaction://media"/>
            <a:extLst>
              <a:ext uri="{FF2B5EF4-FFF2-40B4-BE49-F238E27FC236}">
                <a16:creationId xmlns:a16="http://schemas.microsoft.com/office/drawing/2014/main" id="{65613F5C-61F7-CA9B-2C3D-D4A32543D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45" y="486344"/>
            <a:ext cx="8901752" cy="4162282"/>
          </a:xfrm>
          <a:prstGeom prst="rect">
            <a:avLst/>
          </a:prstGeom>
        </p:spPr>
      </p:pic>
      <p:sp>
        <p:nvSpPr>
          <p:cNvPr id="3" name="Google Shape;159;p26">
            <a:extLst>
              <a:ext uri="{FF2B5EF4-FFF2-40B4-BE49-F238E27FC236}">
                <a16:creationId xmlns:a16="http://schemas.microsoft.com/office/drawing/2014/main" id="{D63E34B6-D57E-87F9-C7BC-3FCDD5876A2B}"/>
              </a:ext>
            </a:extLst>
          </p:cNvPr>
          <p:cNvSpPr txBox="1"/>
          <p:nvPr/>
        </p:nvSpPr>
        <p:spPr>
          <a:xfrm>
            <a:off x="8462925" y="4511289"/>
            <a:ext cx="3867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19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854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8525312" y="154865"/>
            <a:ext cx="4763" cy="10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1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Цель программного продукта</a:t>
            </a:r>
            <a:endParaRPr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4372413" y="4709750"/>
            <a:ext cx="1076100" cy="10761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8508788" y="846600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8301047" y="3071888"/>
            <a:ext cx="207750" cy="2077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7644288" y="4871913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9030234" y="4558150"/>
            <a:ext cx="207900" cy="2079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740400" y="4652963"/>
            <a:ext cx="321300" cy="321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8973450" y="3758250"/>
            <a:ext cx="321300" cy="321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670825" y="2353088"/>
            <a:ext cx="926550" cy="9265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41625" y="687250"/>
            <a:ext cx="6281700" cy="3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программа облегчит для авиакомпании процесс продажи билетов и дополнительных услуг, а также взаимодействия с клиентами;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клиентов программный продукт обеспечит простоту поиска билетов и их покупки, связи с компанией, позволит отслеживать текущий статус рейса;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администратор получит удобный сервис для заполнения информации о рейсах, статусах рейсов и т.д.;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сотрудник службы сможет достаточно легко отвечать на сообщения клиентов и получать информацию о них.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-632325" y="3905538"/>
            <a:ext cx="926700" cy="9267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6170013" y="-188900"/>
            <a:ext cx="453300" cy="45330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0E09D4AC-7D6F-1E07-A6C6-1749AD06A3D8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2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 rot="4504115">
            <a:off x="9037837" y="490769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вариантов использования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" y="1470559"/>
            <a:ext cx="8918477" cy="23341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42CE74A5-DDE4-6C48-2686-022C7946B773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3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 rot="4504115">
            <a:off x="8983325" y="4652726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деятельности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63" y="93625"/>
            <a:ext cx="4112820" cy="54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D709C2FB-D810-742B-1018-1CDD2C1317ED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4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 rot="4504362">
            <a:off x="6852506" y="4530314"/>
            <a:ext cx="1076115" cy="107611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/>
          <p:nvPr/>
        </p:nvSpPr>
        <p:spPr>
          <a:xfrm rot="4504848">
            <a:off x="-209616" y="812465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/>
          <p:nvPr/>
        </p:nvSpPr>
        <p:spPr>
          <a:xfrm rot="4504848">
            <a:off x="617881" y="4841731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 rot="4502518">
            <a:off x="317698" y="6341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 rot="4504115">
            <a:off x="-62957" y="4700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/>
          <p:nvPr/>
        </p:nvSpPr>
        <p:spPr>
          <a:xfrm rot="4504115">
            <a:off x="8983324" y="498282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/>
          <p:nvPr/>
        </p:nvSpPr>
        <p:spPr>
          <a:xfrm rot="4504115">
            <a:off x="8613471" y="-4197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294375" y="93625"/>
            <a:ext cx="3109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Диаграмма классов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330"/>
            <a:ext cx="8839196" cy="256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22B57310-98DE-CA20-E33A-66B950A56FA3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5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/>
          <p:nvPr/>
        </p:nvSpPr>
        <p:spPr>
          <a:xfrm rot="4504963">
            <a:off x="7065811" y="4666812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0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/>
          <p:nvPr/>
        </p:nvSpPr>
        <p:spPr>
          <a:xfrm rot="4502518">
            <a:off x="8972838" y="4251507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0"/>
          <p:cNvSpPr/>
          <p:nvPr/>
        </p:nvSpPr>
        <p:spPr>
          <a:xfrm rot="4504848">
            <a:off x="182681" y="3281606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/>
          <p:nvPr/>
        </p:nvSpPr>
        <p:spPr>
          <a:xfrm rot="4502518">
            <a:off x="235598" y="226820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/>
          <p:nvPr/>
        </p:nvSpPr>
        <p:spPr>
          <a:xfrm rot="4504115">
            <a:off x="-112207" y="253555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/>
          <p:nvPr/>
        </p:nvSpPr>
        <p:spPr>
          <a:xfrm rot="4504115">
            <a:off x="8949700" y="498282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ERD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400" y="93620"/>
            <a:ext cx="4698349" cy="475785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 rot="4504115">
            <a:off x="6293021" y="-63366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692DB8EA-0298-235D-CF40-86A055F652A4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6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40" name="Google Shape;240;p31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4" y="396875"/>
            <a:ext cx="4561750" cy="338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899" y="2045327"/>
            <a:ext cx="3652342" cy="25457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Пользователь в самом начале попадает на главную страницу. Здесь он может: перейти через навигацию на другие страницы, войти/зарегистрироваться, начать поиск рейса, вводя данные в форму.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 пользователь может пролистать слайдер и переходить по ссылкам в нем.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0FCF01D8-7C33-4CC1-72DD-64D00AEBE48B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7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57" name="Google Shape;257;p32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5024200" y="278800"/>
            <a:ext cx="3458400" cy="15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 пользователь может просмотреть информацию в блоке дополнительных услуг и также перейти по ссылкам на другие страницы.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294375" y="3983775"/>
            <a:ext cx="4561800" cy="1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самом низу в футере есть возможность пройти по ссылкам на другие страницы и связаться с менеджером компании через Телеграм.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425"/>
            <a:ext cx="4540563" cy="3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39" y="1732260"/>
            <a:ext cx="3983024" cy="29248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BA649062-881B-64F1-4B90-1FD11B9265C5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8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 rot="4504963">
            <a:off x="-382139" y="4852387"/>
            <a:ext cx="861225" cy="861225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/>
          <p:nvPr/>
        </p:nvSpPr>
        <p:spPr>
          <a:xfrm rot="4504848">
            <a:off x="1622334" y="-396910"/>
            <a:ext cx="453280" cy="45328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/>
          <p:nvPr/>
        </p:nvSpPr>
        <p:spPr>
          <a:xfrm rot="4502518">
            <a:off x="8873738" y="509669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/>
          <p:nvPr/>
        </p:nvSpPr>
        <p:spPr>
          <a:xfrm rot="4502518">
            <a:off x="1471273" y="5081058"/>
            <a:ext cx="208050" cy="2080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/>
          <p:nvPr/>
        </p:nvSpPr>
        <p:spPr>
          <a:xfrm rot="4504115">
            <a:off x="3697793" y="5024405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/>
          <p:nvPr/>
        </p:nvSpPr>
        <p:spPr>
          <a:xfrm rot="4504115">
            <a:off x="5972892" y="-250251"/>
            <a:ext cx="321350" cy="321350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3"/>
          <p:cNvSpPr/>
          <p:nvPr/>
        </p:nvSpPr>
        <p:spPr>
          <a:xfrm rot="4503476">
            <a:off x="8908680" y="976609"/>
            <a:ext cx="520086" cy="520086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294375" y="93625"/>
            <a:ext cx="3109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Главная</a:t>
            </a:r>
            <a:endParaRPr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  <p:sp>
        <p:nvSpPr>
          <p:cNvPr id="274" name="Google Shape;274;p33"/>
          <p:cNvSpPr/>
          <p:nvPr/>
        </p:nvSpPr>
        <p:spPr>
          <a:xfrm rot="4504115">
            <a:off x="7979321" y="-721519"/>
            <a:ext cx="926793" cy="926793"/>
          </a:xfrm>
          <a:prstGeom prst="ellipse">
            <a:avLst/>
          </a:prstGeom>
          <a:solidFill>
            <a:srgbClr val="2D4EFF"/>
          </a:solidFill>
          <a:ln w="9525" cap="flat" cmpd="sng">
            <a:solidFill>
              <a:srgbClr val="2D4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bandicam-2023-12-11-08-20-52-130">
            <a:hlinkClick r:id="" action="ppaction://media"/>
            <a:extLst>
              <a:ext uri="{FF2B5EF4-FFF2-40B4-BE49-F238E27FC236}">
                <a16:creationId xmlns:a16="http://schemas.microsoft.com/office/drawing/2014/main" id="{D9287DD0-3513-5714-A056-9C604A6BF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363" y="486344"/>
            <a:ext cx="8816453" cy="4068453"/>
          </a:xfrm>
          <a:prstGeom prst="rect">
            <a:avLst/>
          </a:prstGeom>
        </p:spPr>
      </p:pic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95EC1343-F564-AF93-1FB5-6AFADD22779A}"/>
              </a:ext>
            </a:extLst>
          </p:cNvPr>
          <p:cNvSpPr txBox="1"/>
          <p:nvPr/>
        </p:nvSpPr>
        <p:spPr>
          <a:xfrm>
            <a:off x="8462925" y="4511289"/>
            <a:ext cx="2079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D4EFF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9</a:t>
            </a:r>
            <a:endParaRPr sz="2400" dirty="0">
              <a:solidFill>
                <a:srgbClr val="2D4EFF"/>
              </a:solidFill>
              <a:latin typeface="Oswald SemiBold"/>
              <a:ea typeface="Oswald SemiBold"/>
              <a:cs typeface="Oswald SemiBold"/>
              <a:sym typeface="Oswal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467</Words>
  <Application>Microsoft Office PowerPoint</Application>
  <PresentationFormat>Экран (16:9)</PresentationFormat>
  <Paragraphs>63</Paragraphs>
  <Slides>19</Slides>
  <Notes>19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Oswald SemiBold</vt:lpstr>
      <vt:lpstr>Oswald</vt:lpstr>
      <vt:lpstr>Arial</vt:lpstr>
      <vt:lpstr>Calibri</vt:lpstr>
      <vt:lpstr>Simple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wsr</cp:lastModifiedBy>
  <cp:revision>77</cp:revision>
  <dcterms:modified xsi:type="dcterms:W3CDTF">2023-12-11T13:39:51Z</dcterms:modified>
</cp:coreProperties>
</file>